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81" r:id="rId3"/>
    <p:sldId id="290" r:id="rId4"/>
    <p:sldId id="262" r:id="rId5"/>
    <p:sldId id="287" r:id="rId6"/>
    <p:sldId id="263" r:id="rId7"/>
    <p:sldId id="280" r:id="rId8"/>
    <p:sldId id="264" r:id="rId9"/>
    <p:sldId id="267" r:id="rId10"/>
    <p:sldId id="284" r:id="rId11"/>
    <p:sldId id="291" r:id="rId12"/>
    <p:sldId id="270" r:id="rId13"/>
    <p:sldId id="283" r:id="rId14"/>
    <p:sldId id="265" r:id="rId15"/>
    <p:sldId id="274" r:id="rId16"/>
    <p:sldId id="292" r:id="rId17"/>
    <p:sldId id="293" r:id="rId18"/>
    <p:sldId id="268" r:id="rId19"/>
    <p:sldId id="261" r:id="rId20"/>
    <p:sldId id="260" r:id="rId21"/>
    <p:sldId id="259" r:id="rId22"/>
    <p:sldId id="269" r:id="rId23"/>
    <p:sldId id="271" r:id="rId24"/>
    <p:sldId id="272" r:id="rId25"/>
    <p:sldId id="277" r:id="rId26"/>
    <p:sldId id="288" r:id="rId27"/>
    <p:sldId id="282" r:id="rId28"/>
    <p:sldId id="285" r:id="rId29"/>
    <p:sldId id="295" r:id="rId30"/>
    <p:sldId id="296" r:id="rId31"/>
    <p:sldId id="297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4645"/>
  </p:normalViewPr>
  <p:slideViewPr>
    <p:cSldViewPr snapToGrid="0">
      <p:cViewPr varScale="1">
        <p:scale>
          <a:sx n="140" d="100"/>
          <a:sy n="140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Swift normal for loop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8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Swift normal for loop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8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25/4/17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25/4/17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25/4/17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amelody" TargetMode="External"/><Relationship Id="rId4" Type="http://schemas.openxmlformats.org/officeDocument/2006/relationships/hyperlink" Target="https://github.com/yeokm1/distance-machine-locker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s.sg/v/1275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SwiftSeri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a/16368803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a/41279799" TargetMode="Externa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lrightythen.de/2014/08/debugging-with-the-new-atmel-ice/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distance-machine-locker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hyperlink" Target="http://education.rec.ri.cmu.edu/content/electronics/boe/ir_sensor/1.html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10" y="84160"/>
            <a:ext cx="9938657" cy="902063"/>
          </a:xfrm>
        </p:spPr>
        <p:txBody>
          <a:bodyPr>
            <a:noAutofit/>
          </a:bodyPr>
          <a:lstStyle/>
          <a:p>
            <a:r>
              <a:rPr lang="en-US" dirty="0"/>
              <a:t>Distance Machine Locker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04882"/>
            <a:ext cx="325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(25 Apr 2017)</a:t>
            </a:r>
          </a:p>
          <a:p>
            <a:r>
              <a:rPr lang="en-SG" dirty="0"/>
              <a:t>SP Digital Tech Talk (12 Jan 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7697" y="5785716"/>
            <a:ext cx="5184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/>
              <a:t>and </a:t>
            </a:r>
            <a:r>
              <a:rPr lang="en-SG" dirty="0" err="1"/>
              <a:t>Vina</a:t>
            </a:r>
            <a:r>
              <a:rPr lang="en-SG" dirty="0"/>
              <a:t> </a:t>
            </a:r>
            <a:r>
              <a:rPr lang="en-SG" dirty="0" err="1"/>
              <a:t>Rianti</a:t>
            </a:r>
            <a:r>
              <a:rPr lang="en-SG" dirty="0"/>
              <a:t> (</a:t>
            </a:r>
            <a:r>
              <a:rPr lang="en-SG" dirty="0">
                <a:hlinkClick r:id="rId3"/>
              </a:rPr>
              <a:t>https://github.com/vinamelody</a:t>
            </a:r>
            <a:r>
              <a:rPr lang="en-SG" dirty="0"/>
              <a:t>)</a:t>
            </a:r>
          </a:p>
          <a:p>
            <a:r>
              <a:rPr lang="en-SG" dirty="0">
                <a:hlinkClick r:id="rId4"/>
              </a:rPr>
              <a:t>https://github.com/yeokm1/distance-machine-locker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1070384"/>
            <a:ext cx="6652879" cy="1757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2996580"/>
            <a:ext cx="3017913" cy="2078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67" y="1070384"/>
            <a:ext cx="4788454" cy="400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68" y="2996580"/>
            <a:ext cx="3753611" cy="20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30" y="14646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Alternative sensor 1: Passive IR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0" y="44164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Range 7m</a:t>
            </a:r>
          </a:p>
          <a:p>
            <a:r>
              <a:rPr lang="en-US" dirty="0"/>
              <a:t>Can only detect presence</a:t>
            </a:r>
          </a:p>
          <a:p>
            <a:r>
              <a:rPr lang="en-US" dirty="0"/>
              <a:t>Higher error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1" y="1733501"/>
            <a:ext cx="6510337" cy="20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74" y="0"/>
            <a:ext cx="10515600" cy="1159565"/>
          </a:xfrm>
        </p:spPr>
        <p:txBody>
          <a:bodyPr>
            <a:normAutofit/>
          </a:bodyPr>
          <a:lstStyle/>
          <a:p>
            <a:r>
              <a:rPr lang="en-US" sz="6000" dirty="0"/>
              <a:t>Alternative sensor 2:  Ultrasonic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5948"/>
            <a:ext cx="10515600" cy="1161014"/>
          </a:xfrm>
        </p:spPr>
        <p:txBody>
          <a:bodyPr>
            <a:normAutofit/>
          </a:bodyPr>
          <a:lstStyle/>
          <a:p>
            <a:r>
              <a:rPr lang="en-US" dirty="0"/>
              <a:t>2cm to 4m</a:t>
            </a:r>
          </a:p>
          <a:p>
            <a:r>
              <a:rPr lang="en-US" dirty="0"/>
              <a:t>“Noisy”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8" y="1448352"/>
            <a:ext cx="474662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35"/>
            <a:ext cx="10515600" cy="1260214"/>
          </a:xfrm>
        </p:spPr>
        <p:txBody>
          <a:bodyPr>
            <a:normAutofit/>
          </a:bodyPr>
          <a:lstStyle/>
          <a:p>
            <a:r>
              <a:rPr lang="en-US" sz="6000" dirty="0"/>
              <a:t>Putting them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602" y="5617885"/>
            <a:ext cx="10515600" cy="1014753"/>
          </a:xfrm>
        </p:spPr>
        <p:txBody>
          <a:bodyPr/>
          <a:lstStyle/>
          <a:p>
            <a:r>
              <a:rPr lang="en-US" dirty="0"/>
              <a:t>Arduino Uno in casing meant for Mega 2560</a:t>
            </a:r>
          </a:p>
          <a:p>
            <a:r>
              <a:rPr lang="en-US" dirty="0">
                <a:solidFill>
                  <a:srgbClr val="FF0000"/>
                </a:solidFill>
              </a:rPr>
              <a:t>Mounting-hole compatible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5618"/>
            <a:ext cx="3839031" cy="2052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7" y="1043975"/>
            <a:ext cx="3033486" cy="2275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6584" y="1996866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82200" y="4407085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" y="1587315"/>
            <a:ext cx="5425277" cy="3004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40096" y="1754718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6811616" y="1247854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6765234" y="2871932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8517834" y="2700983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8513592" y="4155440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6785112" y="3648576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/>
          <p:cNvSpPr/>
          <p:nvPr/>
        </p:nvSpPr>
        <p:spPr>
          <a:xfrm>
            <a:off x="6738730" y="5272654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8491330" y="5101705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11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Arduino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847850"/>
            <a:ext cx="10515600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Prints cm distance via USB Serial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57" y="0"/>
            <a:ext cx="463354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33" y="79181"/>
            <a:ext cx="10515600" cy="969119"/>
          </a:xfrm>
        </p:spPr>
        <p:txBody>
          <a:bodyPr>
            <a:normAutofit/>
          </a:bodyPr>
          <a:lstStyle/>
          <a:p>
            <a:r>
              <a:rPr lang="en-SG" sz="6000" dirty="0"/>
              <a:t>Host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27" y="4219761"/>
            <a:ext cx="10515600" cy="3064045"/>
          </a:xfrm>
        </p:spPr>
        <p:txBody>
          <a:bodyPr/>
          <a:lstStyle/>
          <a:p>
            <a:r>
              <a:rPr lang="en-SG" dirty="0"/>
              <a:t>Swift 3 </a:t>
            </a:r>
            <a:r>
              <a:rPr lang="en-SG" dirty="0" err="1"/>
              <a:t>Menubar</a:t>
            </a:r>
            <a:r>
              <a:rPr lang="en-SG" dirty="0"/>
              <a:t> app</a:t>
            </a:r>
          </a:p>
          <a:p>
            <a:r>
              <a:rPr lang="en-SG" dirty="0"/>
              <a:t>Receives Data from USB-Serial Port</a:t>
            </a:r>
          </a:p>
          <a:p>
            <a:r>
              <a:rPr lang="en-SG" dirty="0"/>
              <a:t>Locks machine on threshold reached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52" y="3710853"/>
            <a:ext cx="3381375" cy="2828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67" y="1169602"/>
            <a:ext cx="4334647" cy="2305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3" y="1155681"/>
            <a:ext cx="4416692" cy="2445897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152433" y="2238814"/>
            <a:ext cx="1212783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4894673" y="1465423"/>
            <a:ext cx="178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Distance (cm) via</a:t>
            </a:r>
          </a:p>
          <a:p>
            <a:r>
              <a:rPr lang="en-SG" dirty="0"/>
              <a:t>USB-Serial</a:t>
            </a:r>
          </a:p>
        </p:txBody>
      </p:sp>
    </p:spTree>
    <p:extLst>
      <p:ext uri="{BB962C8B-B14F-4D97-AF65-F5344CB8AC3E}">
        <p14:creationId xmlns:p14="http://schemas.microsoft.com/office/powerpoint/2010/main" val="16010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37" y="0"/>
            <a:ext cx="10515600" cy="913880"/>
          </a:xfrm>
        </p:spPr>
        <p:txBody>
          <a:bodyPr>
            <a:noAutofit/>
          </a:bodyPr>
          <a:lstStyle/>
          <a:p>
            <a:r>
              <a:rPr lang="en-SG" sz="6000" dirty="0"/>
              <a:t>About the </a:t>
            </a:r>
            <a:r>
              <a:rPr lang="en-SG" sz="6000" dirty="0" err="1"/>
              <a:t>Menubar</a:t>
            </a:r>
            <a:r>
              <a:rPr lang="en-SG" sz="6000" dirty="0"/>
              <a:t> app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03" y="5475419"/>
            <a:ext cx="10949763" cy="1246056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Menubar</a:t>
            </a:r>
            <a:r>
              <a:rPr lang="en-SG" dirty="0"/>
              <a:t> app (</a:t>
            </a:r>
            <a:r>
              <a:rPr lang="en-SG" dirty="0" err="1"/>
              <a:t>MainMenu.xib</a:t>
            </a:r>
            <a:r>
              <a:rPr lang="en-SG" dirty="0"/>
              <a:t>, </a:t>
            </a:r>
            <a:r>
              <a:rPr lang="en-SG" dirty="0" err="1"/>
              <a:t>MenuController.swift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No Main Window, dock icon</a:t>
            </a:r>
          </a:p>
          <a:p>
            <a:pPr lvl="1"/>
            <a:r>
              <a:rPr lang="en-SG" dirty="0"/>
              <a:t>No Storyboards, just a single </a:t>
            </a:r>
            <a:r>
              <a:rPr lang="en-SG" dirty="0" err="1"/>
              <a:t>xib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2" y="902899"/>
            <a:ext cx="8086068" cy="45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19592"/>
            <a:ext cx="10515600" cy="1325563"/>
          </a:xfrm>
        </p:spPr>
        <p:txBody>
          <a:bodyPr/>
          <a:lstStyle/>
          <a:p>
            <a:r>
              <a:rPr lang="en-SG" dirty="0"/>
              <a:t>About the app: Serial Port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037" y="5037667"/>
            <a:ext cx="10949763" cy="1139296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Uses </a:t>
            </a:r>
            <a:r>
              <a:rPr lang="en-SG" dirty="0" err="1"/>
              <a:t>SwiftSerial</a:t>
            </a:r>
            <a:r>
              <a:rPr lang="en-SG" dirty="0"/>
              <a:t> library written by yours truly</a:t>
            </a:r>
          </a:p>
          <a:p>
            <a:r>
              <a:rPr lang="en-SG" dirty="0">
                <a:hlinkClick r:id="rId2"/>
              </a:rPr>
              <a:t>https://github.com/yeokm1/SwiftSerial</a:t>
            </a:r>
            <a:endParaRPr lang="en-SG" dirty="0"/>
          </a:p>
          <a:p>
            <a:r>
              <a:rPr lang="en-SG" dirty="0">
                <a:hlinkClick r:id="rId3"/>
              </a:rPr>
              <a:t>https://engineers.sg/v/1275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16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12" y="1141825"/>
            <a:ext cx="5577054" cy="474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7" y="1445155"/>
            <a:ext cx="5709328" cy="30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8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3386"/>
            <a:ext cx="10515600" cy="1024923"/>
          </a:xfrm>
        </p:spPr>
        <p:txBody>
          <a:bodyPr/>
          <a:lstStyle/>
          <a:p>
            <a:r>
              <a:rPr lang="en-SG" dirty="0"/>
              <a:t>About the app: 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2" y="3562349"/>
            <a:ext cx="11804060" cy="2976563"/>
          </a:xfrm>
        </p:spPr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Lock screen (</a:t>
            </a:r>
            <a:r>
              <a:rPr lang="en-SG" dirty="0" err="1"/>
              <a:t>Locking.swift</a:t>
            </a:r>
            <a:r>
              <a:rPr lang="en-SG" dirty="0"/>
              <a:t>)</a:t>
            </a:r>
          </a:p>
          <a:p>
            <a:r>
              <a:rPr lang="en-SG" dirty="0"/>
              <a:t>Use </a:t>
            </a:r>
            <a:r>
              <a:rPr lang="en-SG" dirty="0" err="1"/>
              <a:t>IOKit</a:t>
            </a:r>
            <a:r>
              <a:rPr lang="en-SG" dirty="0"/>
              <a:t> </a:t>
            </a:r>
            <a:r>
              <a:rPr lang="en-SG" sz="2300" dirty="0"/>
              <a:t>(suggested by </a:t>
            </a:r>
            <a:r>
              <a:rPr lang="en-SG" sz="2300" dirty="0">
                <a:hlinkClick r:id="rId2"/>
              </a:rPr>
              <a:t>http://stackoverflow.com/a/16368803</a:t>
            </a:r>
            <a:r>
              <a:rPr lang="en-SG" sz="2300" dirty="0"/>
              <a:t> )</a:t>
            </a:r>
            <a:endParaRPr lang="en-SG" dirty="0"/>
          </a:p>
          <a:p>
            <a:r>
              <a:rPr lang="en-SG" dirty="0" err="1"/>
              <a:t>CGSession</a:t>
            </a:r>
            <a:r>
              <a:rPr lang="en-SG" dirty="0"/>
              <a:t> –suspend hides notification</a:t>
            </a:r>
          </a:p>
          <a:p>
            <a:pPr lvl="1"/>
            <a:r>
              <a:rPr lang="en-SG" dirty="0"/>
              <a:t>/System/Library/</a:t>
            </a:r>
            <a:r>
              <a:rPr lang="en-SG" dirty="0" err="1"/>
              <a:t>CoreServices</a:t>
            </a:r>
            <a:r>
              <a:rPr lang="en-SG" dirty="0"/>
              <a:t>/Menu Extras/</a:t>
            </a:r>
            <a:r>
              <a:rPr lang="en-SG" dirty="0" err="1"/>
              <a:t>User.menu</a:t>
            </a:r>
            <a:r>
              <a:rPr lang="en-SG" dirty="0"/>
              <a:t>/Contents/Resources/</a:t>
            </a:r>
            <a:r>
              <a:rPr lang="en-SG" dirty="0" err="1"/>
              <a:t>CGSession</a:t>
            </a:r>
            <a:r>
              <a:rPr lang="en-SG" dirty="0"/>
              <a:t> </a:t>
            </a:r>
            <a:r>
              <a:rPr lang="mr-IN" dirty="0"/>
              <a:t>–</a:t>
            </a:r>
            <a:r>
              <a:rPr lang="en-SG" dirty="0"/>
              <a:t>suspend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1" y="1408641"/>
            <a:ext cx="11098696" cy="192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03" y="2990089"/>
            <a:ext cx="4743268" cy="14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968" y="2752745"/>
            <a:ext cx="10824518" cy="1325563"/>
          </a:xfrm>
        </p:spPr>
        <p:txBody>
          <a:bodyPr/>
          <a:lstStyle/>
          <a:p>
            <a:r>
              <a:rPr lang="en-US" dirty="0"/>
              <a:t>Potential Hacking and Defensive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95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78"/>
            <a:ext cx="10515600" cy="1143001"/>
          </a:xfrm>
        </p:spPr>
        <p:txBody>
          <a:bodyPr/>
          <a:lstStyle/>
          <a:p>
            <a:r>
              <a:rPr lang="en-SG" dirty="0"/>
              <a:t>Hack 1: Disconnecting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8" y="1162011"/>
            <a:ext cx="10515600" cy="5489796"/>
          </a:xfrm>
        </p:spPr>
        <p:txBody>
          <a:bodyPr>
            <a:normAutofit/>
          </a:bodyPr>
          <a:lstStyle/>
          <a:p>
            <a:r>
              <a:rPr lang="en-SG" dirty="0"/>
              <a:t>Defence:</a:t>
            </a:r>
          </a:p>
          <a:p>
            <a:pPr lvl="1"/>
            <a:r>
              <a:rPr lang="en-SG" dirty="0"/>
              <a:t>Lock machine immediately</a:t>
            </a:r>
          </a:p>
          <a:p>
            <a:pPr lvl="1"/>
            <a:r>
              <a:rPr lang="en-SG" dirty="0"/>
              <a:t>Issue system notification</a:t>
            </a:r>
          </a:p>
          <a:p>
            <a:pPr lvl="1"/>
            <a:r>
              <a:rPr lang="en-SG" dirty="0"/>
              <a:t>Detect device disconnect: </a:t>
            </a:r>
            <a:r>
              <a:rPr lang="en-SG" dirty="0" err="1"/>
              <a:t>USBWatcher.swift</a:t>
            </a:r>
            <a:r>
              <a:rPr lang="en-SG" dirty="0"/>
              <a:t> hooks to </a:t>
            </a:r>
            <a:r>
              <a:rPr lang="en-SG" dirty="0" err="1"/>
              <a:t>IOKit</a:t>
            </a:r>
            <a:endParaRPr lang="en-SG" dirty="0"/>
          </a:p>
          <a:p>
            <a:pPr lvl="1"/>
            <a:r>
              <a:rPr lang="en-SG" dirty="0">
                <a:hlinkClick r:id="rId2"/>
              </a:rPr>
              <a:t>http://stackoverflow.com/a/41279799</a:t>
            </a:r>
            <a:r>
              <a:rPr lang="en-SG" dirty="0"/>
              <a:t>   (screenshot)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Auto-reconnection when device is plugged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19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7" y="3359428"/>
            <a:ext cx="5940444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38" y="1503958"/>
            <a:ext cx="10515600" cy="4351338"/>
          </a:xfrm>
        </p:spPr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Red Team </a:t>
            </a:r>
          </a:p>
          <a:p>
            <a:r>
              <a:rPr lang="en-SG" dirty="0"/>
              <a:t>+ unlocked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" y="3951963"/>
            <a:ext cx="1201656" cy="1201656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rot="5400000">
            <a:off x="891217" y="2982624"/>
            <a:ext cx="845507" cy="576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20" y="3764945"/>
            <a:ext cx="3209156" cy="1698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58" y="456316"/>
            <a:ext cx="4338876" cy="56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55" y="1195749"/>
            <a:ext cx="3002070" cy="225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42" y="161926"/>
            <a:ext cx="11107057" cy="835602"/>
          </a:xfrm>
        </p:spPr>
        <p:txBody>
          <a:bodyPr>
            <a:normAutofit/>
          </a:bodyPr>
          <a:lstStyle/>
          <a:p>
            <a:r>
              <a:rPr lang="en-SG" sz="4000" dirty="0"/>
              <a:t>Hack 2: Tamper hardware to provide incorrect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808" y="1137886"/>
            <a:ext cx="10515600" cy="4351338"/>
          </a:xfrm>
        </p:spPr>
        <p:txBody>
          <a:bodyPr/>
          <a:lstStyle/>
          <a:p>
            <a:r>
              <a:rPr lang="en-SG" dirty="0"/>
              <a:t>Defence: Vigilant monitoring of distance values on menu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5" y="2151529"/>
            <a:ext cx="4763386" cy="39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49" y="160337"/>
            <a:ext cx="11084490" cy="873333"/>
          </a:xfrm>
        </p:spPr>
        <p:txBody>
          <a:bodyPr>
            <a:normAutofit/>
          </a:bodyPr>
          <a:lstStyle/>
          <a:p>
            <a:r>
              <a:rPr lang="en-SG" sz="4000" dirty="0"/>
              <a:t>Hack 3: Reprogramming with malicious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05" y="1239904"/>
            <a:ext cx="10752551" cy="4059928"/>
          </a:xfrm>
        </p:spPr>
        <p:txBody>
          <a:bodyPr/>
          <a:lstStyle/>
          <a:p>
            <a:r>
              <a:rPr lang="en-SG" dirty="0"/>
              <a:t>Defence: Reprogram Arduino before using it</a:t>
            </a:r>
          </a:p>
          <a:p>
            <a:pPr lvl="1"/>
            <a:r>
              <a:rPr lang="en-SG" dirty="0"/>
              <a:t>Mac App contains hex (firmware) file exported from Arduino IDE </a:t>
            </a:r>
          </a:p>
          <a:p>
            <a:pPr lvl="1"/>
            <a:r>
              <a:rPr lang="en-SG" dirty="0"/>
              <a:t>Flashes hex file with </a:t>
            </a:r>
            <a:r>
              <a:rPr lang="en-SG" i="1" dirty="0" err="1"/>
              <a:t>avrdude</a:t>
            </a:r>
            <a:r>
              <a:rPr lang="en-SG" dirty="0"/>
              <a:t> within </a:t>
            </a:r>
            <a:r>
              <a:rPr lang="en-SG" dirty="0" err="1"/>
              <a:t>Arduino.app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4" y="5299832"/>
            <a:ext cx="4876934" cy="14216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815" y="2974182"/>
            <a:ext cx="2168452" cy="1749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 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5854" y="2974182"/>
            <a:ext cx="2168452" cy="17568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err="1"/>
              <a:t>Arduino.app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812194" y="4174644"/>
            <a:ext cx="1495771" cy="4619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avrdude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4155" y="4348369"/>
            <a:ext cx="1495771" cy="2882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firmware.hex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603254" y="4240695"/>
            <a:ext cx="2074764" cy="4770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11" y="2758766"/>
            <a:ext cx="3984618" cy="220662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442141" y="4167085"/>
            <a:ext cx="1389894" cy="47707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0" y="365125"/>
            <a:ext cx="10515600" cy="1325563"/>
          </a:xfrm>
        </p:spPr>
        <p:txBody>
          <a:bodyPr/>
          <a:lstStyle/>
          <a:p>
            <a:r>
              <a:rPr lang="en-US" dirty="0"/>
              <a:t>A possible “undetectable” hacking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70" y="1847850"/>
            <a:ext cx="10836729" cy="4351338"/>
          </a:xfrm>
        </p:spPr>
        <p:txBody>
          <a:bodyPr/>
          <a:lstStyle/>
          <a:p>
            <a:r>
              <a:rPr lang="en-US" dirty="0"/>
              <a:t>Overwrite the Arduino bootloader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166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56" y="205599"/>
            <a:ext cx="10515600" cy="853641"/>
          </a:xfrm>
        </p:spPr>
        <p:txBody>
          <a:bodyPr/>
          <a:lstStyle/>
          <a:p>
            <a:r>
              <a:rPr lang="en-US" dirty="0"/>
              <a:t>Typical Arduino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0473" y="1532126"/>
            <a:ext cx="6013566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USB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23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" y="1218767"/>
            <a:ext cx="514398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0" y="2251072"/>
            <a:ext cx="4938412" cy="380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5457"/>
            <a:ext cx="10515600" cy="819029"/>
          </a:xfrm>
        </p:spPr>
        <p:txBody>
          <a:bodyPr/>
          <a:lstStyle/>
          <a:p>
            <a:r>
              <a:rPr lang="en-US" dirty="0"/>
              <a:t>Microcontroller programming the actual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316" y="1305292"/>
            <a:ext cx="10515600" cy="4351338"/>
          </a:xfrm>
        </p:spPr>
        <p:txBody>
          <a:bodyPr/>
          <a:lstStyle/>
          <a:p>
            <a:r>
              <a:rPr lang="en-US" dirty="0"/>
              <a:t>Using dedicated programmers with ICSP port</a:t>
            </a:r>
          </a:p>
          <a:p>
            <a:r>
              <a:rPr lang="en-US" dirty="0"/>
              <a:t>ICSP – In-circuit system programmer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24</a:t>
            </a:fld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72638" y="5987436"/>
            <a:ext cx="626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Image sources: </a:t>
            </a:r>
          </a:p>
          <a:p>
            <a:r>
              <a:rPr lang="en-SG" sz="1600" dirty="0">
                <a:hlinkClick r:id="rId3"/>
              </a:rPr>
              <a:t>http://www.atmel.com/tools/atatmel-ice.aspx</a:t>
            </a:r>
          </a:p>
          <a:p>
            <a:r>
              <a:rPr lang="en-SG" sz="1600" dirty="0">
                <a:hlinkClick r:id="rId3"/>
              </a:rPr>
              <a:t>http://blog.alrightythen.de/2014/08/debugging-with-the-new-atmel-ice/</a:t>
            </a:r>
            <a:endParaRPr lang="en-SG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7" y="1390419"/>
            <a:ext cx="3048897" cy="4832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41" y="3201870"/>
            <a:ext cx="3148805" cy="2408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2480" y="42168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05979" y="409881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7068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an Arduino bootloader?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363"/>
            <a:ext cx="11157065" cy="4351338"/>
          </a:xfrm>
        </p:spPr>
        <p:txBody>
          <a:bodyPr/>
          <a:lstStyle/>
          <a:p>
            <a:r>
              <a:rPr lang="en-SG" dirty="0"/>
              <a:t>Allows Arduino IDE to program Arduino board via USB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03" y="2648056"/>
            <a:ext cx="4785360" cy="38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1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188" y="2744340"/>
            <a:ext cx="2775012" cy="1325563"/>
          </a:xfrm>
        </p:spPr>
        <p:txBody>
          <a:bodyPr/>
          <a:lstStyle/>
          <a:p>
            <a:r>
              <a:rPr lang="en-US" dirty="0" err="1"/>
              <a:t>Vina</a:t>
            </a:r>
            <a:r>
              <a:rPr lang="en-US" dirty="0"/>
              <a:t> </a:t>
            </a:r>
            <a:r>
              <a:rPr lang="en-US" dirty="0" err="1"/>
              <a:t>Rianti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06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6" y="267471"/>
            <a:ext cx="10515600" cy="1325563"/>
          </a:xfrm>
        </p:spPr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26" y="1847850"/>
            <a:ext cx="6778841" cy="4351338"/>
          </a:xfrm>
        </p:spPr>
        <p:txBody>
          <a:bodyPr>
            <a:normAutofit/>
          </a:bodyPr>
          <a:lstStyle/>
          <a:p>
            <a:r>
              <a:rPr lang="en-US" dirty="0"/>
              <a:t>Experience turns into idea (or request) on how to make it better</a:t>
            </a:r>
          </a:p>
          <a:p>
            <a:pPr lvl="1"/>
            <a:r>
              <a:rPr lang="en-US" dirty="0"/>
              <a:t>Distance options too </a:t>
            </a:r>
            <a:r>
              <a:rPr lang="en-US" dirty="0" smtClean="0"/>
              <a:t>long (10 to 80)</a:t>
            </a:r>
            <a:endParaRPr lang="en-US" dirty="0"/>
          </a:p>
          <a:p>
            <a:pPr lvl="1"/>
            <a:r>
              <a:rPr lang="en-US" dirty="0"/>
              <a:t>Don’t lock my machine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27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19" y="0"/>
            <a:ext cx="237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7543" y="4978400"/>
            <a:ext cx="457200" cy="1668944"/>
          </a:xfrm>
        </p:spPr>
        <p:txBody>
          <a:bodyPr/>
          <a:lstStyle/>
          <a:p>
            <a:pPr algn="ctr"/>
            <a:r>
              <a:rPr lang="is-IS" dirty="0"/>
              <a:t>10</a:t>
            </a:r>
          </a:p>
          <a:p>
            <a:pPr algn="ctr"/>
            <a:r>
              <a:rPr lang="is-IS" dirty="0"/>
              <a:t>15</a:t>
            </a:r>
          </a:p>
          <a:p>
            <a:pPr algn="ctr"/>
            <a:r>
              <a:rPr lang="is-IS" dirty="0"/>
              <a:t>20</a:t>
            </a:r>
          </a:p>
          <a:p>
            <a:pPr algn="ctr"/>
            <a:r>
              <a:rPr lang="is-IS" dirty="0"/>
              <a:t>25</a:t>
            </a:r>
          </a:p>
          <a:p>
            <a:pPr algn="ctr"/>
            <a:r>
              <a:rPr lang="is-IS" dirty="0"/>
              <a:t>30</a:t>
            </a:r>
          </a:p>
          <a:p>
            <a:pPr algn="ctr"/>
            <a:r>
              <a:rPr lang="is-IS" dirty="0"/>
              <a:t>35</a:t>
            </a:r>
          </a:p>
          <a:p>
            <a:pPr algn="ctr"/>
            <a:r>
              <a:rPr lang="is-IS" dirty="0" smtClean="0"/>
              <a:t>...</a:t>
            </a:r>
            <a:endParaRPr lang="is-IS" dirty="0"/>
          </a:p>
          <a:p>
            <a:pPr algn="ctr"/>
            <a:r>
              <a:rPr lang="is-IS" dirty="0" smtClean="0"/>
              <a:t>80</a:t>
            </a:r>
            <a:endParaRPr lang="is-IS" dirty="0"/>
          </a:p>
        </p:txBody>
      </p:sp>
      <p:sp>
        <p:nvSpPr>
          <p:cNvPr id="8" name="TextBox 7"/>
          <p:cNvSpPr txBox="1"/>
          <p:nvPr/>
        </p:nvSpPr>
        <p:spPr>
          <a:xfrm>
            <a:off x="290731" y="323557"/>
            <a:ext cx="8845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shorten the </a:t>
            </a:r>
            <a:r>
              <a:rPr lang="en-US" sz="4400" smtClean="0"/>
              <a:t>Locking Distance?</a:t>
            </a:r>
            <a:endParaRPr lang="en-US" sz="4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90731" y="1253498"/>
            <a:ext cx="572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the option  </a:t>
            </a:r>
            <a:r>
              <a:rPr lang="en-US" sz="2400" dirty="0"/>
              <a:t>every 5 </a:t>
            </a:r>
            <a:r>
              <a:rPr lang="en-US" sz="2400" dirty="0" smtClean="0"/>
              <a:t>cm instead of 1 cm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90731" y="1970112"/>
            <a:ext cx="493606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400" dirty="0">
                <a:latin typeface="Monaco" charset="0"/>
              </a:rPr>
              <a:t> DISTANCE_MINIMUM...DISTANCE_MAXIMUM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distanceMenuItem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NSMenuItem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title</a:t>
            </a:r>
            <a:r>
              <a:rPr lang="en-US" sz="1400" dirty="0">
                <a:latin typeface="Monaco" charset="0"/>
              </a:rPr>
              <a:t>: String(distance), 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action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B51700"/>
                </a:solidFill>
                <a:latin typeface="Monaco" charset="0"/>
              </a:rPr>
              <a:t>#</a:t>
            </a:r>
            <a:r>
              <a:rPr lang="en-US" sz="1400" dirty="0">
                <a:latin typeface="Monaco" charset="0"/>
              </a:rPr>
              <a:t>selector(</a:t>
            </a:r>
            <a:r>
              <a:rPr lang="en-US" sz="1400" dirty="0" err="1">
                <a:latin typeface="Monaco" charset="0"/>
              </a:rPr>
              <a:t>distanceMenuItemClicked</a:t>
            </a:r>
            <a:r>
              <a:rPr lang="en-US" sz="1400" dirty="0">
                <a:latin typeface="Monaco" charset="0"/>
              </a:rPr>
              <a:t>), </a:t>
            </a:r>
            <a:r>
              <a:rPr lang="en-US" sz="1400" dirty="0" err="1">
                <a:solidFill>
                  <a:srgbClr val="F98D00"/>
                </a:solidFill>
                <a:latin typeface="Monaco" charset="0"/>
              </a:rPr>
              <a:t>keyEquivalent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5EA702"/>
                </a:solidFill>
                <a:latin typeface="Monaco" charset="0"/>
              </a:rPr>
              <a:t>""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 err="1">
                <a:latin typeface="Monaco" charset="0"/>
              </a:rPr>
              <a:t>distanceMenuItem.target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self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   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currentLockingDistance</a:t>
            </a:r>
            <a:r>
              <a:rPr lang="en-US" sz="1400" dirty="0">
                <a:latin typeface="Monaco" charset="0"/>
              </a:rPr>
              <a:t>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distanceMenuItem.state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NSOnState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 err="1">
                <a:latin typeface="Monaco" charset="0"/>
              </a:rPr>
              <a:t>distanceMenu.addItem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 err="1">
                <a:latin typeface="Monaco" charset="0"/>
              </a:rPr>
              <a:t>distanceMenuItem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</a:rPr>
              <a:t>}</a:t>
            </a:r>
            <a:endParaRPr lang="en-US" sz="1400" dirty="0">
              <a:latin typeface="Monac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7543" y="1939366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var</a:t>
            </a:r>
            <a:r>
              <a:rPr lang="en-US" sz="1400" dirty="0">
                <a:latin typeface="Monaco" charset="0"/>
              </a:rPr>
              <a:t>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5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DISTANCE_MINIMUM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10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DISTANCE_MAXIMUM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80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/>
            </a:r>
            <a:br>
              <a:rPr lang="en-US" sz="1400" dirty="0">
                <a:latin typeface="Monaco" charset="0"/>
              </a:rPr>
            </a:b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i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400" dirty="0">
                <a:latin typeface="Monaco" charset="0"/>
              </a:rPr>
              <a:t> DISTANCE_MINIMUM...DISTANCE_MAXIMUM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DISTANCE_MAXIMUM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break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+=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5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    print(option)</a:t>
            </a:r>
          </a:p>
          <a:p>
            <a:r>
              <a:rPr lang="en-US" sz="1400" dirty="0">
                <a:latin typeface="Monaco" charset="0"/>
              </a:rPr>
              <a:t>}</a:t>
            </a:r>
            <a:endParaRPr lang="en-US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8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1" y="1715163"/>
            <a:ext cx="5848812" cy="28380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29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65006" y="4553226"/>
            <a:ext cx="695992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100" dirty="0" smtClean="0">
                <a:latin typeface="Monaco" charset="0"/>
              </a:rPr>
              <a:t> </a:t>
            </a:r>
            <a:r>
              <a:rPr lang="en-US" sz="1100" dirty="0">
                <a:latin typeface="Monaco" charset="0"/>
              </a:rPr>
              <a:t>distance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100" dirty="0">
                <a:latin typeface="Monaco" charset="0"/>
              </a:rPr>
              <a:t> stride(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from</a:t>
            </a:r>
            <a:r>
              <a:rPr lang="en-US" sz="1100" dirty="0">
                <a:latin typeface="Monaco" charset="0"/>
              </a:rPr>
              <a:t>: DISTANCE_MINIMUM,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through</a:t>
            </a:r>
            <a:r>
              <a:rPr lang="en-US" sz="1100" dirty="0">
                <a:latin typeface="Monaco" charset="0"/>
              </a:rPr>
              <a:t>: DISTANCE_MAXIMUM,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by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0329D8"/>
                </a:solidFill>
                <a:latin typeface="Monaco" charset="0"/>
              </a:rPr>
              <a:t>5</a:t>
            </a:r>
            <a:r>
              <a:rPr lang="en-US" sz="1100" dirty="0">
                <a:latin typeface="Monaco" charset="0"/>
              </a:rPr>
              <a:t>) {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NSMenuItem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title</a:t>
            </a:r>
            <a:r>
              <a:rPr lang="en-US" sz="1100" dirty="0">
                <a:latin typeface="Monaco" charset="0"/>
              </a:rPr>
              <a:t>: String(distance),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action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B51700"/>
                </a:solidFill>
                <a:latin typeface="Monaco" charset="0"/>
              </a:rPr>
              <a:t>#</a:t>
            </a:r>
            <a:r>
              <a:rPr lang="en-US" sz="1100" dirty="0">
                <a:latin typeface="Monaco" charset="0"/>
              </a:rPr>
              <a:t>selector(</a:t>
            </a:r>
            <a:r>
              <a:rPr lang="en-US" sz="1100" dirty="0" err="1">
                <a:latin typeface="Monaco" charset="0"/>
              </a:rPr>
              <a:t>distanceMenuItemClicked</a:t>
            </a:r>
            <a:r>
              <a:rPr lang="en-US" sz="1100" dirty="0">
                <a:latin typeface="Monaco" charset="0"/>
              </a:rPr>
              <a:t>), </a:t>
            </a:r>
            <a:r>
              <a:rPr lang="en-US" sz="1100" dirty="0" err="1">
                <a:solidFill>
                  <a:srgbClr val="F98D00"/>
                </a:solidFill>
                <a:latin typeface="Monaco" charset="0"/>
              </a:rPr>
              <a:t>keyEquivalent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5EA702"/>
                </a:solidFill>
                <a:latin typeface="Monaco" charset="0"/>
              </a:rPr>
              <a:t>""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distanceMenuItem.target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self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   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100" dirty="0">
                <a:latin typeface="Monaco" charset="0"/>
              </a:rPr>
              <a:t> distance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currentLockingDistance</a:t>
            </a:r>
            <a:r>
              <a:rPr lang="en-US" sz="1100" dirty="0">
                <a:latin typeface="Monaco" charset="0"/>
              </a:rPr>
              <a:t>{</a:t>
            </a:r>
          </a:p>
          <a:p>
            <a:r>
              <a:rPr lang="en-US" sz="1100" dirty="0">
                <a:latin typeface="Monaco" charset="0"/>
              </a:rPr>
              <a:t>        </a:t>
            </a:r>
            <a:r>
              <a:rPr lang="en-US" sz="1100" dirty="0" err="1">
                <a:latin typeface="Monaco" charset="0"/>
              </a:rPr>
              <a:t>distanceMenuItem.state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NSOnState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   }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distanceMenu.addItem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}</a:t>
            </a:r>
            <a:endParaRPr lang="en-US" sz="1100" dirty="0">
              <a:effectLst/>
              <a:latin typeface="Monac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731" y="323557"/>
            <a:ext cx="8845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shorten the </a:t>
            </a:r>
            <a:r>
              <a:rPr lang="en-US" sz="4400" smtClean="0"/>
              <a:t>Locking Distance?</a:t>
            </a:r>
            <a:endParaRPr lang="en-US" sz="4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90731" y="1253498"/>
            <a:ext cx="3588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I do it more elegantly?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69" y="0"/>
            <a:ext cx="237098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17" y="1715163"/>
            <a:ext cx="3949700" cy="36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56" y="100804"/>
            <a:ext cx="10306295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Trail of destruction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60" y="3788748"/>
            <a:ext cx="6594922" cy="159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1903666"/>
            <a:ext cx="26543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3332800"/>
            <a:ext cx="3327400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08" y="1824872"/>
            <a:ext cx="4125946" cy="1097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18" y="1859642"/>
            <a:ext cx="2998177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731" y="323557"/>
            <a:ext cx="835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prevent immediate locking?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730" y="1092998"/>
            <a:ext cx="79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a Locking Delay: 0, 1, 3, 5 seconds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90730" y="1756147"/>
            <a:ext cx="8605619" cy="1925995"/>
            <a:chOff x="290730" y="1756147"/>
            <a:chExt cx="8605619" cy="192599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9" y="1777142"/>
              <a:ext cx="5905500" cy="1905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024490" y="2005217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Out of distance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07599" y="2591142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Time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8984" y="2906178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T1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0730" y="1756147"/>
              <a:ext cx="23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Example: 3 seconds delay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5010" y="3014165"/>
              <a:ext cx="23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Not going to lock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19848" y="2020949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Within distance</a:t>
              </a:r>
              <a:endParaRPr lang="en-US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599" y="3454997"/>
            <a:ext cx="8645746" cy="1905000"/>
            <a:chOff x="2307599" y="3454997"/>
            <a:chExt cx="8645746" cy="19050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9" y="3454997"/>
              <a:ext cx="5905500" cy="1905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354223" y="4730492"/>
              <a:ext cx="4599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Current time </a:t>
              </a:r>
              <a:r>
                <a:rPr lang="mr-IN" sz="1400" dirty="0" smtClean="0"/>
                <a:t>–</a:t>
              </a:r>
              <a:r>
                <a:rPr lang="en-US" sz="1400" dirty="0" smtClean="0"/>
                <a:t> T1 &gt; 3 seconds ?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Lock !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7599" y="4268997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Time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24490" y="3707741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Out of distance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08984" y="4637886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T1</a:t>
              </a:r>
              <a:endParaRPr lang="en-US" sz="12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18769" y="5716019"/>
            <a:ext cx="79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Question: How does the code work?</a:t>
            </a:r>
          </a:p>
        </p:txBody>
      </p:sp>
    </p:spTree>
    <p:extLst>
      <p:ext uri="{BB962C8B-B14F-4D97-AF65-F5344CB8AC3E}">
        <p14:creationId xmlns:p14="http://schemas.microsoft.com/office/powerpoint/2010/main" val="12788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0731" y="323557"/>
            <a:ext cx="461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Show me the code!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31" y="1092998"/>
            <a:ext cx="741591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distanceReceived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distance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 err="1">
                <a:latin typeface="Monaco" charset="0"/>
              </a:rPr>
              <a:t>Int</a:t>
            </a:r>
            <a:r>
              <a:rPr lang="en-US" sz="1400" dirty="0">
                <a:latin typeface="Monaco" charset="0"/>
              </a:rPr>
              <a:t>){</a:t>
            </a:r>
          </a:p>
          <a:p>
            <a:r>
              <a:rPr lang="en-US" sz="1400" dirty="0">
                <a:latin typeface="Monaco" charset="0"/>
              </a:rPr>
              <a:t>    ...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lockingMode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&amp;&amp;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currentLockingDistance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</a:p>
          <a:p>
            <a:r>
              <a:rPr lang="en-US" sz="1400" dirty="0">
                <a:latin typeface="Monaco" charset="0"/>
              </a:rPr>
              <a:t/>
            </a:r>
            <a:br>
              <a:rPr lang="en-US" sz="1400" dirty="0">
                <a:latin typeface="Monaco" charset="0"/>
              </a:rPr>
            </a:br>
            <a:endParaRPr lang="en-US" sz="1400" dirty="0">
              <a:latin typeface="Monaco" charset="0"/>
            </a:endParaRPr>
          </a:p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Bool)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start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launchLockWindow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-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launchLockWindow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Double(</a:t>
            </a:r>
            <a:r>
              <a:rPr lang="en-US" sz="1400" dirty="0" err="1">
                <a:latin typeface="Monaco" charset="0"/>
              </a:rPr>
              <a:t>lockingTimeout</a:t>
            </a:r>
            <a:r>
              <a:rPr lang="en-US" sz="1400" dirty="0">
                <a:latin typeface="Monaco" charset="0"/>
              </a:rPr>
              <a:t>)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locking.lockMachine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  <a:endParaRPr lang="en-US" sz="1400" dirty="0">
              <a:effectLst/>
              <a:latin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32" y="255125"/>
            <a:ext cx="3335313" cy="1012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055" y="1462850"/>
            <a:ext cx="3330890" cy="24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5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154" y="2474920"/>
            <a:ext cx="4682577" cy="1422424"/>
          </a:xfrm>
        </p:spPr>
        <p:txBody>
          <a:bodyPr>
            <a:normAutofit/>
          </a:bodyPr>
          <a:lstStyle/>
          <a:p>
            <a:r>
              <a:rPr lang="en-SG" u="sng" dirty="0"/>
              <a:t>Hackers always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32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189408" y="5431398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/>
          </a:p>
        </p:txBody>
      </p:sp>
      <p:sp>
        <p:nvSpPr>
          <p:cNvPr id="6" name="Rectangle 5"/>
          <p:cNvSpPr/>
          <p:nvPr/>
        </p:nvSpPr>
        <p:spPr>
          <a:xfrm>
            <a:off x="3779154" y="3666511"/>
            <a:ext cx="4536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No physical security -&gt; No security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02604" y="775720"/>
            <a:ext cx="8089789" cy="152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7200" dirty="0" smtClean="0"/>
              <a:t>Any        Questions</a:t>
            </a:r>
            <a:r>
              <a:rPr lang="en-SG" sz="7200" dirty="0"/>
              <a:t>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79170" y="5773981"/>
            <a:ext cx="8298925" cy="683688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https://github.com/yeokm1/distance-machine-locker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46" y="829115"/>
            <a:ext cx="1201656" cy="12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>
            <a:normAutofit/>
          </a:bodyPr>
          <a:lstStyle/>
          <a:p>
            <a:r>
              <a:rPr lang="en-SG" sz="6000" dirty="0"/>
              <a:t>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327644" cy="4351338"/>
          </a:xfrm>
        </p:spPr>
        <p:txBody>
          <a:bodyPr>
            <a:normAutofit/>
          </a:bodyPr>
          <a:lstStyle/>
          <a:p>
            <a:r>
              <a:rPr lang="en-SG" sz="4000" dirty="0"/>
              <a:t>Distance-measuring system</a:t>
            </a:r>
          </a:p>
          <a:p>
            <a:r>
              <a:rPr lang="en-SG" sz="4000" dirty="0"/>
              <a:t>Locks machine when I leave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535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77" y="2233399"/>
            <a:ext cx="3225783" cy="2080979"/>
          </a:xfrm>
        </p:spPr>
        <p:txBody>
          <a:bodyPr>
            <a:noAutofit/>
          </a:bodyPr>
          <a:lstStyle/>
          <a:p>
            <a:r>
              <a:rPr lang="en-US" sz="9600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190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14" y="0"/>
            <a:ext cx="10196286" cy="1071789"/>
          </a:xfrm>
        </p:spPr>
        <p:txBody>
          <a:bodyPr>
            <a:normAutofit/>
          </a:bodyPr>
          <a:lstStyle/>
          <a:p>
            <a:r>
              <a:rPr lang="en-SG" sz="6000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" y="2066697"/>
            <a:ext cx="2157165" cy="21571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2" y="2002062"/>
            <a:ext cx="3033486" cy="22751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314" y="4389691"/>
            <a:ext cx="2168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2497" y="4385095"/>
            <a:ext cx="17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Arduino Uno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36506" y="4385095"/>
            <a:ext cx="244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Swift Desktop app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533763" y="2863847"/>
            <a:ext cx="725714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386278" y="2815315"/>
            <a:ext cx="1064383" cy="6486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44" y="2066697"/>
            <a:ext cx="4334647" cy="23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6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Hardware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Swift App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Defensive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err="1"/>
              <a:t>Vina’s</a:t>
            </a:r>
            <a:r>
              <a:rPr lang="en-SG" dirty="0"/>
              <a:t>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856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87" y="68783"/>
            <a:ext cx="5923722" cy="929975"/>
          </a:xfrm>
        </p:spPr>
        <p:txBody>
          <a:bodyPr>
            <a:normAutofit/>
          </a:bodyPr>
          <a:lstStyle/>
          <a:p>
            <a:r>
              <a:rPr lang="en-SG" sz="6000" dirty="0"/>
              <a:t>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1069895"/>
            <a:ext cx="4408289" cy="2472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03773" y="1069895"/>
            <a:ext cx="4557155" cy="2573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3685112"/>
            <a:ext cx="4408289" cy="303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6846309" y="3785485"/>
            <a:ext cx="4714619" cy="25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02" y="-11753"/>
            <a:ext cx="10364993" cy="1244205"/>
          </a:xfrm>
        </p:spPr>
        <p:txBody>
          <a:bodyPr>
            <a:normAutofit/>
          </a:bodyPr>
          <a:lstStyle/>
          <a:p>
            <a:r>
              <a:rPr lang="en-US" sz="6000" dirty="0"/>
              <a:t>Active IR distance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177291"/>
            <a:ext cx="10515600" cy="1680709"/>
          </a:xfrm>
        </p:spPr>
        <p:txBody>
          <a:bodyPr>
            <a:normAutofit/>
          </a:bodyPr>
          <a:lstStyle/>
          <a:p>
            <a:r>
              <a:rPr lang="en-US" sz="2400" dirty="0"/>
              <a:t>                         Active Infrared (IR) Distance Sensor</a:t>
            </a:r>
          </a:p>
          <a:p>
            <a:r>
              <a:rPr lang="en-US" sz="2400" dirty="0"/>
              <a:t>Effective range: 10 to 80cm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1847625"/>
            <a:ext cx="2456362" cy="245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20" y="333465"/>
            <a:ext cx="3884451" cy="568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57798" y="6538912"/>
            <a:ext cx="7064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http://education.rec.ri.cmu.edu/content/electronics/boe/ir_sensor/1.html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3250621" y="1954653"/>
            <a:ext cx="4308361" cy="2349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5231215"/>
            <a:ext cx="1606919" cy="3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7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645</Words>
  <Application>Microsoft Macintosh PowerPoint</Application>
  <PresentationFormat>Widescreen</PresentationFormat>
  <Paragraphs>226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Monaco</vt:lpstr>
      <vt:lpstr>Office Theme</vt:lpstr>
      <vt:lpstr>Distance Machine Locker</vt:lpstr>
      <vt:lpstr>Problem?</vt:lpstr>
      <vt:lpstr>Trail of destruction</vt:lpstr>
      <vt:lpstr>Solution?</vt:lpstr>
      <vt:lpstr>Demo</vt:lpstr>
      <vt:lpstr>System overview</vt:lpstr>
      <vt:lpstr>Agenda</vt:lpstr>
      <vt:lpstr>Hardware</vt:lpstr>
      <vt:lpstr>Active IR distance sensor</vt:lpstr>
      <vt:lpstr>Alternative sensor 1: Passive IR </vt:lpstr>
      <vt:lpstr>Alternative sensor 2:  Ultrasonic</vt:lpstr>
      <vt:lpstr>Putting them all together</vt:lpstr>
      <vt:lpstr>Arduino firmware</vt:lpstr>
      <vt:lpstr>Host App</vt:lpstr>
      <vt:lpstr>About the Menubar app </vt:lpstr>
      <vt:lpstr>About the app: Serial Port Communication</vt:lpstr>
      <vt:lpstr>About the app: Locking</vt:lpstr>
      <vt:lpstr>Potential Hacking and Defensive Strategies?</vt:lpstr>
      <vt:lpstr>Hack 1: Disconnecting device</vt:lpstr>
      <vt:lpstr>Hack 2: Tamper hardware to provide incorrect values</vt:lpstr>
      <vt:lpstr>Hack 3: Reprogramming with malicious firmware</vt:lpstr>
      <vt:lpstr>A possible “undetectable” hacking strategy</vt:lpstr>
      <vt:lpstr>Typical Arduino Programming</vt:lpstr>
      <vt:lpstr>Microcontroller programming the actual way</vt:lpstr>
      <vt:lpstr>What is an Arduino bootloader?</vt:lpstr>
      <vt:lpstr>Vina Rianti</vt:lpstr>
      <vt:lpstr>Key learnings</vt:lpstr>
      <vt:lpstr>PowerPoint Presentation</vt:lpstr>
      <vt:lpstr>PowerPoint Presentation</vt:lpstr>
      <vt:lpstr>PowerPoint Presentation</vt:lpstr>
      <vt:lpstr>PowerPoint Presentation</vt:lpstr>
      <vt:lpstr>Hackers always win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112</cp:revision>
  <dcterms:created xsi:type="dcterms:W3CDTF">2017-01-10T15:54:05Z</dcterms:created>
  <dcterms:modified xsi:type="dcterms:W3CDTF">2017-04-25T05:49:28Z</dcterms:modified>
</cp:coreProperties>
</file>